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471" r:id="rId3"/>
    <p:sldId id="539" r:id="rId4"/>
    <p:sldId id="538" r:id="rId5"/>
    <p:sldId id="472" r:id="rId6"/>
    <p:sldId id="778" r:id="rId7"/>
    <p:sldId id="641" r:id="rId8"/>
    <p:sldId id="590" r:id="rId9"/>
    <p:sldId id="779" r:id="rId10"/>
    <p:sldId id="607" r:id="rId11"/>
    <p:sldId id="672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5" r:id="rId77"/>
    <p:sldId id="846" r:id="rId78"/>
    <p:sldId id="847" r:id="rId79"/>
    <p:sldId id="848" r:id="rId80"/>
    <p:sldId id="849" r:id="rId81"/>
    <p:sldId id="850" r:id="rId82"/>
    <p:sldId id="851" r:id="rId83"/>
    <p:sldId id="852" r:id="rId84"/>
    <p:sldId id="853" r:id="rId85"/>
    <p:sldId id="854" r:id="rId86"/>
    <p:sldId id="855" r:id="rId87"/>
    <p:sldId id="905" r:id="rId88"/>
    <p:sldId id="856" r:id="rId89"/>
    <p:sldId id="857" r:id="rId90"/>
    <p:sldId id="858" r:id="rId91"/>
    <p:sldId id="603" r:id="rId92"/>
    <p:sldId id="638" r:id="rId93"/>
    <p:sldId id="665" r:id="rId94"/>
    <p:sldId id="859" r:id="rId95"/>
    <p:sldId id="860" r:id="rId96"/>
    <p:sldId id="861" r:id="rId97"/>
    <p:sldId id="862" r:id="rId98"/>
    <p:sldId id="906" r:id="rId99"/>
    <p:sldId id="863" r:id="rId100"/>
    <p:sldId id="864" r:id="rId101"/>
    <p:sldId id="865" r:id="rId102"/>
    <p:sldId id="866" r:id="rId103"/>
    <p:sldId id="867" r:id="rId104"/>
    <p:sldId id="868" r:id="rId105"/>
    <p:sldId id="869" r:id="rId106"/>
    <p:sldId id="870" r:id="rId107"/>
    <p:sldId id="871" r:id="rId108"/>
    <p:sldId id="872" r:id="rId109"/>
    <p:sldId id="873" r:id="rId110"/>
    <p:sldId id="874" r:id="rId111"/>
    <p:sldId id="875" r:id="rId112"/>
    <p:sldId id="876" r:id="rId113"/>
    <p:sldId id="877" r:id="rId114"/>
    <p:sldId id="878" r:id="rId115"/>
    <p:sldId id="879" r:id="rId116"/>
    <p:sldId id="880" r:id="rId117"/>
    <p:sldId id="881" r:id="rId118"/>
    <p:sldId id="882" r:id="rId119"/>
    <p:sldId id="883" r:id="rId120"/>
    <p:sldId id="884" r:id="rId121"/>
    <p:sldId id="885" r:id="rId122"/>
    <p:sldId id="886" r:id="rId123"/>
    <p:sldId id="887" r:id="rId124"/>
    <p:sldId id="888" r:id="rId125"/>
    <p:sldId id="889" r:id="rId126"/>
    <p:sldId id="907" r:id="rId127"/>
    <p:sldId id="908" r:id="rId128"/>
    <p:sldId id="696" r:id="rId129"/>
    <p:sldId id="697" r:id="rId130"/>
    <p:sldId id="700" r:id="rId131"/>
    <p:sldId id="701" r:id="rId132"/>
    <p:sldId id="892" r:id="rId133"/>
    <p:sldId id="893" r:id="rId134"/>
    <p:sldId id="894" r:id="rId135"/>
    <p:sldId id="895" r:id="rId136"/>
    <p:sldId id="896" r:id="rId137"/>
    <p:sldId id="897" r:id="rId138"/>
    <p:sldId id="898" r:id="rId139"/>
    <p:sldId id="899" r:id="rId140"/>
    <p:sldId id="900" r:id="rId141"/>
    <p:sldId id="901" r:id="rId142"/>
    <p:sldId id="902" r:id="rId143"/>
    <p:sldId id="903" r:id="rId144"/>
    <p:sldId id="904" r:id="rId145"/>
    <p:sldId id="385" r:id="rId1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컴포넌트와 디자인 시스템" id="{D80F80EA-2F81-44C7-9D41-E11C916EABF7}">
          <p14:sldIdLst>
            <p14:sldId id="538"/>
            <p14:sldId id="472"/>
            <p14:sldId id="778"/>
            <p14:sldId id="641"/>
          </p14:sldIdLst>
        </p14:section>
        <p14:section name="Section 02. 상단 앱 바" id="{7E3E16C3-EA58-458E-98CF-7172C570DB64}">
          <p14:sldIdLst>
            <p14:sldId id="590"/>
            <p14:sldId id="779"/>
            <p14:sldId id="607"/>
            <p14:sldId id="672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905"/>
            <p14:sldId id="856"/>
            <p14:sldId id="857"/>
            <p14:sldId id="858"/>
          </p14:sldIdLst>
        </p14:section>
        <p14:section name="Section 03. 버튼" id="{34E007FB-C519-4CC6-8F80-C4F40E588DA0}">
          <p14:sldIdLst>
            <p14:sldId id="603"/>
            <p14:sldId id="638"/>
            <p14:sldId id="665"/>
            <p14:sldId id="859"/>
            <p14:sldId id="860"/>
            <p14:sldId id="861"/>
            <p14:sldId id="862"/>
            <p14:sldId id="906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907"/>
            <p14:sldId id="908"/>
          </p14:sldIdLst>
        </p14:section>
        <p14:section name="Section 04. 하단 내비게이션" id="{0FECA27B-7701-4C33-B7B6-6592BADFC660}">
          <p14:sldIdLst>
            <p14:sldId id="696"/>
            <p14:sldId id="697"/>
            <p14:sldId id="700"/>
            <p14:sldId id="70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A7"/>
    <a:srgbClr val="887577"/>
    <a:srgbClr val="F4ECDF"/>
    <a:srgbClr val="F0E7D9"/>
    <a:srgbClr val="D7CBC6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0" autoAdjust="0"/>
    <p:restoredTop sz="94213" autoAdjust="0"/>
  </p:normalViewPr>
  <p:slideViewPr>
    <p:cSldViewPr>
      <p:cViewPr varScale="1">
        <p:scale>
          <a:sx n="71" d="100"/>
          <a:sy n="71" d="100"/>
        </p:scale>
        <p:origin x="138" y="72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145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08.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구성 </a:t>
            </a:r>
            <a:r>
              <a:rPr lang="en-US" altLang="ko-KR" sz="3200" b="1" dirty="0">
                <a:solidFill>
                  <a:schemeClr val="bg1"/>
                </a:solidFill>
              </a:rPr>
              <a:t>I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4608512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FABF59-B8CB-D439-01C2-9E80B7F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2313486"/>
            <a:ext cx="437258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23A-8F1A-70C4-61C3-783A97C6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65B454-B218-DE8F-6F8C-4C3F25213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빼고 컨테이너와 문자만 선택하여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C9C31-EF73-5339-1D54-58B79D46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53B64-2A60-0236-EBA9-8C5CBC2A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4813"/>
            <a:ext cx="6448038" cy="28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D48E-B7AD-889F-43D9-CB81F416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F7343-6AAE-CBC6-36A3-85B545525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두 개 세트를 더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8843DE-F835-25B0-7D5D-E9090AF1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F77C5-635E-2558-51D4-60AB6CD1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72918"/>
            <a:ext cx="4392488" cy="32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7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5C90-2390-BC59-0CBB-1E87B862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3B715-81D4-2545-DB3F-C77950519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속성 옆의     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클릭하여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B47879-5820-58C4-039E-899916A3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83FCD-C4DD-C73C-5055-5547AB46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867259" cy="3961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D3A0F-9E97-D85F-4227-B06856CA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76872"/>
            <a:ext cx="259656" cy="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2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9FE6-6C27-F6EB-EA30-4D24292B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D7B474-A044-EA32-5DB4-F0962617F0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번 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버튼의 컨테이너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‘#000000’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색상에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조절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E357AD-3A32-1E07-7719-9E6BF5A9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27096-8C0F-2378-9368-8A08E4D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6398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5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42CD-EC6A-C6C3-76BB-D0487F4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45B39A-54AD-0D00-B7C8-28C86B874A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옵션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 → 옵션 창이 열리면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C7C59E-D125-123F-C591-9C79FA2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A7E50-0D54-28F4-EF63-D21F551A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253696" cy="275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40635-1837-7B65-3F21-E3922BB0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6935178" cy="2633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67714-4698-7BD4-688D-271C818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3BD1-35E6-4C9F-17F5-E8A58FF2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5AC08-5C33-290E-B3A8-0208B1E284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정렬하기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만든 버튼들을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잘라내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뒤 정렬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C4852-0D1A-0296-634E-B8500756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2707F-B5A9-4B2A-8E21-D7AF5974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968552" cy="33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6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359D-39DC-D1B9-59E1-8282E37A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8DBE6D-C9FF-0E42-1876-9B1917DD78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아이콘을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생성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옵션의 상하좌우 모두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4EBC0-8560-3B10-32F6-B3A6F4A2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9FDDD-7606-1D4A-47A4-732F648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44959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1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43EB-58A5-D1DC-DC34-F7382CEB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E759169-4B7B-1BDC-FFC7-2DB6CE1B5D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7’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34D89-2872-2EFD-CB77-6B47B186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1A666-C472-DF22-4517-A392A49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01603"/>
            <a:ext cx="5487166" cy="1590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D1D0-CC49-4E40-49A0-149A18A4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7" y="3140968"/>
            <a:ext cx="200052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51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3954-3A65-6AF6-906A-1AFA2EAE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E4CA6-B6F6-018B-AB77-8C46EF7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96743" cy="320868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916BD1-8550-07E9-678E-87D24B750D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8’ → 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[Fixed], 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 세트도 위와 같은 방식으로 옵션을 설정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82B3AB-1C1E-EAAC-FF2D-37D4B11A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38336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A0D1-4635-B89E-5649-E4130C3C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CF5DC-11BF-C593-6BAC-1C110AB969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문자만 있는 네 번째 버튼을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복제하여 컨테이너 좌우에 배치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BA78C-373B-D9B7-1826-2277CEC4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1006E-926E-3771-7499-2F9794BA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544640" cy="27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프레임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 ‘파운데이션 </a:t>
            </a:r>
            <a:r>
              <a:rPr lang="ko-KR" altLang="en-US" dirty="0" err="1"/>
              <a:t>구성’에서</a:t>
            </a:r>
            <a:r>
              <a:rPr lang="ko-KR" altLang="en-US" dirty="0"/>
              <a:t> 사용했던 포맷을 사용 → 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09C96-673B-6CE8-F3F2-D5747B58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563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35F1-C537-E51E-C335-B596F79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D2007C-7A27-0959-87D1-8E0EFA28FD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65798-31E6-0AD0-0C0A-CAD75D79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D2118-0CA4-7A77-5C50-999D76CB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7"/>
            <a:ext cx="6048672" cy="30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E244-3232-354E-1F18-46645D7E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E960D5-562F-556D-F9CF-0FB59E89D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좌우의 버튼 문자를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좌우 간격은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Auto’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F63BA-E0CC-8765-6F66-0EBD2EC2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54CBC-5FCF-10DB-3513-60AF76D2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727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6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C362-D6B9-FBE7-3FB5-C3D1ABBA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D95D7E-5174-8ED9-0884-B2AE15818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만듦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9D0BC-568D-4852-F04B-98FA6A25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C533-9CE2-893F-3AC3-2E1223D7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4959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13E64-5ED0-98D4-E5C5-5069E954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019E90-D1E8-32A1-1176-E3F4D90C1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버튼을 선택 → 상단의 컴포넌트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각각의 컴포넌트로 등록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61EDD-E1AA-841E-55FB-2F47C1A5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D77CB-73CA-5633-9E59-5F3E405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76047"/>
            <a:ext cx="4752528" cy="3642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91E6-E5CE-2F18-5D61-1715B694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267927" cy="2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13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2821-62F4-52C1-D6AE-EBDB1867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9B0B95-F262-0B5E-53E6-ACB241136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컴포넌트의 이름을 순서대로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863F9-A7CE-4510-DCF7-6EA08F46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9ADEC-00EB-8AAC-E41B-2F46CD3F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351272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1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BE3B-80AA-C68D-0EEC-A5F7FA30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204D7D-9F1A-363F-CEF8-DB934E55DD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Button/icon’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아이콘을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아이콘의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EB101F-C729-5B7A-4665-FA8EB1A4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F2DEA-C57C-B391-BCB0-7F8023E0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11590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5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24CA0-47CA-98C0-2B22-83FEDE46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11BA39-29C9-06B5-C6A9-9D9CCA30B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컨테이너가 채워지지 않은 버튼의 문자를 모두 선택하고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 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A57374-8C91-A8AB-D2A1-FE3C572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18AD3-659B-022A-A467-43D25047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8013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7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DBE5-75C6-110A-61CF-B519202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86F5F-58D1-6FAF-57D7-3A4FAA6E44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사각형을 하나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지정 →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색상을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F80578-F6AA-3376-9141-2701F452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49003-A10F-AB31-1EEA-22AA00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32" y="3083434"/>
            <a:ext cx="5883605" cy="3441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13CB3-BB20-2BC3-1C83-45480754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2276872"/>
            <a:ext cx="262827" cy="2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9654-EB13-4610-88FD-C54AE46E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E9DFD6-410A-295C-3118-1DAEE05373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토큰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 ▶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▶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Color’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66637-3760-7A50-ACEC-0FB20E9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A35B-902B-C281-5236-E8F1F9E8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7" y="3477939"/>
            <a:ext cx="3548000" cy="3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3FEE-8B2B-06BE-9EBC-B753A38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946BF7-36DE-4FCB-2059-C039892C87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하단의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[Cancel]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D-stroke’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추가됨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626A9B-2C6A-6E69-D09E-E4E72462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D333F-2528-4C23-470D-DAAF736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4" y="3533848"/>
            <a:ext cx="6130060" cy="2834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ABF00-1B64-27B0-571B-6C095CEF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45ED3-4731-E207-404D-4CA34A72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B6F996-C2DC-09D6-5D1B-01148BD1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068960"/>
            <a:ext cx="4824536" cy="287093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B02CD7-8FC9-7CC1-83C6-AE9DE1F5C3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구축하기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와이어프레임의 모든 프레임을 선택 → </a:t>
            </a:r>
            <a:r>
              <a:rPr lang="en-US" altLang="ko-KR" dirty="0"/>
              <a:t>[Ctrl]+[C]</a:t>
            </a:r>
            <a:r>
              <a:rPr lang="ko-KR" altLang="en-US" dirty="0"/>
              <a:t>를 눌러 복사 → 작업 화면으로 돌아와 </a:t>
            </a:r>
            <a:r>
              <a:rPr lang="en-US" altLang="ko-KR" dirty="0"/>
              <a:t>[Ctrl]+[V]</a:t>
            </a:r>
            <a:r>
              <a:rPr lang="ko-KR" altLang="en-US" dirty="0"/>
              <a:t>를 눌러 키 스크린 프레임에 </a:t>
            </a:r>
            <a:r>
              <a:rPr lang="ko-KR" altLang="en-US" dirty="0" err="1"/>
              <a:t>붙여넣음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3EB330-65F5-BCD8-6B17-CD510D3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A3A517-44BB-EAB0-540C-3135D3656403}"/>
              </a:ext>
            </a:extLst>
          </p:cNvPr>
          <p:cNvSpPr/>
          <p:nvPr/>
        </p:nvSpPr>
        <p:spPr>
          <a:xfrm>
            <a:off x="2771800" y="6021288"/>
            <a:ext cx="5616624" cy="29192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u="none" strike="noStrike" baseline="0" dirty="0">
                <a:solidFill>
                  <a:srgbClr val="221E1F"/>
                </a:solidFill>
                <a:latin typeface="맑은 고딕" panose="020B0503020000020004" pitchFamily="50" charset="-127"/>
              </a:rPr>
              <a:t>https://bit.ly/3SEjcp1 </a:t>
            </a:r>
            <a:r>
              <a:rPr lang="en-US" altLang="ko-KR" sz="1400" b="0" i="0" u="none" strike="noStrike" baseline="0" dirty="0">
                <a:solidFill>
                  <a:srgbClr val="211D1E"/>
                </a:solidFill>
                <a:latin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D5A369-DDD5-BA55-9324-2EA0F4E31835}"/>
              </a:ext>
            </a:extLst>
          </p:cNvPr>
          <p:cNvSpPr/>
          <p:nvPr/>
        </p:nvSpPr>
        <p:spPr>
          <a:xfrm>
            <a:off x="989078" y="6021735"/>
            <a:ext cx="1800200" cy="291927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와이어프레임 링크</a:t>
            </a:r>
          </a:p>
        </p:txBody>
      </p:sp>
    </p:spTree>
    <p:extLst>
      <p:ext uri="{BB962C8B-B14F-4D97-AF65-F5344CB8AC3E}">
        <p14:creationId xmlns:p14="http://schemas.microsoft.com/office/powerpoint/2010/main" val="3300468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31D90-E14F-A364-AF46-906BCFB0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E1514-03CC-FB71-AC50-DE61019667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{Stroke}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9D913-0314-E49E-16DC-0160B49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DFCEA-A522-4A93-5FDB-8F10B68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5588682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B281F2-C307-3EB9-0746-70C9172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58" y="2708920"/>
            <a:ext cx="286126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3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4C8A-B20A-5867-18C8-B847FC06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26050A-50D4-4226-4302-AC1A90F24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60AAF-0DB7-177C-F5C3-A6AB7CBF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624C6-273B-CA48-EE4A-D92A0B53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544616" cy="293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41B85-E260-C854-22E6-777A6AE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08920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0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8B20-E45A-29D6-E7D8-5FA94E88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D4E93A-ED11-F9A5-A62E-EAF06C317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 있는 버튼이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전환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C47AF9-DC45-E918-043A-E449CA9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63ECC-098E-2E8C-A4A7-8EFD56B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5085806" cy="2813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A9C2F-C4AC-B329-152C-8A8FA544619D}"/>
              </a:ext>
            </a:extLst>
          </p:cNvPr>
          <p:cNvSpPr txBox="1"/>
          <p:nvPr/>
        </p:nvSpPr>
        <p:spPr>
          <a:xfrm>
            <a:off x="971600" y="2564904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[Dark] </a:t>
            </a:r>
            <a:r>
              <a:rPr lang="ko-KR" altLang="en-US" sz="1400" dirty="0">
                <a:latin typeface="+mn-ea"/>
                <a:ea typeface="+mn-ea"/>
              </a:rPr>
              <a:t>모드 전환 전 ‘</a:t>
            </a:r>
            <a:r>
              <a:rPr lang="en-US" altLang="ko-KR" sz="1400" dirty="0">
                <a:latin typeface="+mn-ea"/>
                <a:ea typeface="+mn-ea"/>
              </a:rPr>
              <a:t>Button’ </a:t>
            </a:r>
            <a:r>
              <a:rPr lang="ko-KR" altLang="en-US" sz="1400" dirty="0">
                <a:latin typeface="+mn-ea"/>
                <a:ea typeface="+mn-ea"/>
              </a:rPr>
              <a:t>프레임의 색상을 ‘</a:t>
            </a:r>
            <a:r>
              <a:rPr lang="en-US" altLang="ko-KR" sz="1400" dirty="0">
                <a:latin typeface="+mn-ea"/>
                <a:ea typeface="+mn-ea"/>
              </a:rPr>
              <a:t>Surface’</a:t>
            </a:r>
            <a:r>
              <a:rPr lang="ko-KR" altLang="en-US" sz="1400" dirty="0">
                <a:latin typeface="+mn-ea"/>
                <a:ea typeface="+mn-ea"/>
              </a:rPr>
              <a:t>로 변경한다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687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434F-CC47-B6EF-EE1D-0FFB49B0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7DF25-3E7A-6CCC-2703-F4C177F158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6547A-D294-C4E7-A6F1-C033099D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6247C-4C03-1D99-52BE-FAE41CB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068960"/>
            <a:ext cx="3783916" cy="35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77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3CA-B4A3-B8BE-0E44-8989480E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8560729-7BF4-AE6E-D5E2-16E300ED5E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353AB-8AC3-A170-9DF8-3621F748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9556D2ED-120B-CA82-DCCB-1B126337C476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8ADDDE63-2528-4C97-903A-F0FF111DB5DB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C67CC19E-1909-9E64-45DA-FE73F5A3AB7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 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D-Stroke’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설정한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값이 바뀌지 않을 수 있음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이는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피그마가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업데이트하는 과정에서 발생하는 오류임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적용하면 정상적으로 전환이 되는데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이를 위해 다음과 같은 단계를 진행함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05376C8-21BE-DEF4-1C54-14CEB72CD8A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F79AB2B9-E236-58FD-C03A-2035D9E78329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189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5765-BE8F-DEC2-FD8C-66A01E51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A37DBD-A3E8-6CF8-54C5-B57351D1C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4968552" cy="2526574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3AC74F-677B-2942-EE9D-EA30C0AC7B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78F778-2F8E-95F2-1122-71303A6D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3B13461-98A2-5E4F-7DE8-12B91F43315E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8F0151A-508B-31A0-99AE-410600AE15B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BCD0F070-9141-BD73-D508-0B24258C3C0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01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모드와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항목 옆의    를 클릭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[Name] 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 radius’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{8}</a:t>
              </a:r>
              <a:endParaRPr lang="ko-KR" altLang="en-US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A6050C3-F99A-F552-2837-9184447BA74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4DA701F-90AF-5698-4A93-E729294EF20B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6A07D4-EA4D-CABC-D771-85C0F4C6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212976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2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348A-33EC-F824-8BF6-65C52E43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70EC26F-9145-4175-E8D3-37E28B74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DF49A-329E-D91B-F537-4EEED58C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660B7F4-F426-A5AF-7B54-5028D77387E3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DB3F83AD-EA14-C3F5-7C13-86C21CA3B5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87517736-35A9-24C5-518F-EA463EEA00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02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항목이 추가된 것을 확인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433FD342-5275-7E35-8D9A-3AF17B7C5BEA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9D9350A5-9745-9E71-B45F-E7E3D0244C81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DCFF99-BDC2-9CD2-4186-8E822DFC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5"/>
            <a:ext cx="7128792" cy="1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6C15-94B1-FFC2-9E16-66C33F68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064087-82B4-DEFE-8C6A-9CC1B8D4A9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3863D7-C752-5D38-A948-64E0155A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B788818F-1885-4016-3E96-59A9E73F4A5D}"/>
              </a:ext>
            </a:extLst>
          </p:cNvPr>
          <p:cNvGrpSpPr/>
          <p:nvPr/>
        </p:nvGrpSpPr>
        <p:grpSpPr>
          <a:xfrm>
            <a:off x="683568" y="2204864"/>
            <a:ext cx="7935699" cy="4032449"/>
            <a:chOff x="656275" y="1772815"/>
            <a:chExt cx="7935699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E4A87FA2-B3B9-47E5-DC36-18024A79C9D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AAADBE06-40DC-7359-E40A-5DA8A1BAEC9E}"/>
                </a:ext>
              </a:extLst>
            </p:cNvPr>
            <p:cNvSpPr txBox="1"/>
            <p:nvPr/>
          </p:nvSpPr>
          <p:spPr>
            <a:xfrm>
              <a:off x="671974" y="2325998"/>
              <a:ext cx="3656709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03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다크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모드로 전환하기</a:t>
              </a:r>
              <a:endParaRPr lang="ko-KR" altLang="en-US" sz="1600" b="1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→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바뀌지 않은 컴포넌트를 선택하고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boder_radius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835EA2EE-CE6C-D6A2-A033-2779AA19EC2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91BAF89-4882-CBA5-A3AB-5CC128E89BB6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ECFE99-AD5B-B0DA-9255-88DAEA55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08920"/>
            <a:ext cx="3889707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6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하단 내비게이션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하단 내비게이션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구성 실습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하단 내비게이션의 이해</a:t>
            </a:r>
            <a:endParaRPr lang="en-US" altLang="ko-KR" dirty="0"/>
          </a:p>
          <a:p>
            <a:pPr lvl="2"/>
            <a:r>
              <a:rPr lang="ko-KR" altLang="en-US" dirty="0"/>
              <a:t>하단 내비게이션은 </a:t>
            </a:r>
            <a:r>
              <a:rPr lang="en-US" altLang="ko-KR" dirty="0"/>
              <a:t>3~5</a:t>
            </a:r>
            <a:r>
              <a:rPr lang="ko-KR" altLang="en-US" dirty="0"/>
              <a:t>개의 메뉴를 포함함</a:t>
            </a:r>
            <a:endParaRPr lang="en-US" altLang="ko-KR" dirty="0"/>
          </a:p>
          <a:p>
            <a:pPr lvl="2"/>
            <a:r>
              <a:rPr lang="ko-KR" altLang="en-US" dirty="0"/>
              <a:t>각 대상은 아이콘만 있을 수도 있고 텍스트 레이블을 포함할 수도 있음</a:t>
            </a:r>
            <a:endParaRPr lang="en-US" altLang="ko-KR" dirty="0"/>
          </a:p>
          <a:p>
            <a:pPr lvl="2"/>
            <a:r>
              <a:rPr lang="ko-KR" altLang="en-US" b="1" dirty="0"/>
              <a:t>하단 내비게이션의 기능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사용자가 메뉴를 선택했을 때 해당 아이콘과 관련된 최상위 탐색 페이지로 이동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F5FE-31EB-5362-1686-DF424097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12F4E8-787C-A874-39F8-80B26E209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선택 → 배경 색상을 어둡게 변경 → 프레임을 잠금</a:t>
            </a:r>
            <a:r>
              <a:rPr lang="en-US" altLang="ko-KR" dirty="0"/>
              <a:t>(   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ABA9C-B4C7-F4B0-EB34-829D6618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C619C-A568-41E6-3025-CF18D78E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708920"/>
            <a:ext cx="228632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F7855-51C6-3D76-3384-756107CF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12976"/>
            <a:ext cx="483979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8CB1C-10F5-5259-3A0E-6C994437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692564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사각형 그리기</a:t>
            </a:r>
            <a:endParaRPr lang="en-US" altLang="ko-KR" b="1" dirty="0"/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 ‘</a:t>
            </a:r>
            <a:r>
              <a:rPr kumimoji="0" lang="en-US" altLang="ko-KR" dirty="0"/>
              <a:t>360’, </a:t>
            </a:r>
            <a:r>
              <a:rPr kumimoji="0" lang="ko-KR" altLang="en-US" dirty="0"/>
              <a:t>높이 ‘</a:t>
            </a:r>
            <a:r>
              <a:rPr kumimoji="0" lang="en-US" altLang="ko-KR" dirty="0"/>
              <a:t>56’ </a:t>
            </a:r>
            <a:r>
              <a:rPr kumimoji="0" lang="ko-KR" altLang="en-US" dirty="0"/>
              <a:t>크기의 사각형을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AFAA0-8738-F494-FF42-1E4BEA54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13680"/>
            <a:ext cx="5695180" cy="3451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AF9BE-6F36-9B6F-F137-5AF67F08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6024" cy="2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86BD-2024-075B-4380-5149B5ED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B28FB3-04FB-908A-2C2B-F69F0938A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A28BA6-919A-0963-6B89-119DB66E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84F4093-9AF4-62B7-5558-8024F5AD0F8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에서 컴포넌트로 등록한 아이콘을 그림과 같이 화면 안으로 배치함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F9499-87BD-8CB5-9A13-7D351858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98253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73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5412-ADA3-5CEE-3E29-0F166595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827319-55BD-F61F-BAC3-774B69CA73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039DB-88B7-BED5-7376-A400479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B86710F-FA62-CD0B-6B1A-3711479F6A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내비게이션은 메뉴의 개수를 전체 넓이로 균등하게 나눠 배치해야 함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5</a:t>
            </a:r>
            <a:r>
              <a:rPr kumimoji="0" lang="ko-KR" altLang="en-US" dirty="0"/>
              <a:t>개의 아이콘은 각 ‘</a:t>
            </a:r>
            <a:r>
              <a:rPr kumimoji="0" lang="en-US" altLang="ko-KR" dirty="0"/>
              <a:t>48’ </a:t>
            </a:r>
            <a:r>
              <a:rPr kumimoji="0" lang="ko-KR" altLang="en-US" dirty="0"/>
              <a:t>넓이를 사이에 두고 좌우 중앙에 배치</a:t>
            </a:r>
            <a:endParaRPr kumimoji="0" lang="en-US" altLang="ko-KR" dirty="0"/>
          </a:p>
          <a:p>
            <a:pPr lvl="3"/>
            <a:r>
              <a:rPr kumimoji="0" lang="ko-KR" altLang="en-US" dirty="0"/>
              <a:t>이때 양 끝의 여백은 ‘</a:t>
            </a:r>
            <a:r>
              <a:rPr kumimoji="0" lang="en-US" altLang="ko-KR" dirty="0"/>
              <a:t>24’, </a:t>
            </a:r>
            <a:r>
              <a:rPr kumimoji="0" lang="ko-KR" altLang="en-US" dirty="0"/>
              <a:t>상하 여백은 ‘</a:t>
            </a:r>
            <a:r>
              <a:rPr kumimoji="0" lang="en-US" altLang="ko-KR" dirty="0"/>
              <a:t>16’</a:t>
            </a:r>
            <a:r>
              <a:rPr kumimoji="0" lang="ko-KR" altLang="en-US" dirty="0"/>
              <a:t>이 됨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03300-1307-9A36-BB5B-0157DACB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16061"/>
            <a:ext cx="5325826" cy="3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1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783F-80B1-FCE9-F1FC-59962AD5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AA6C60-4CB2-8F14-9641-9280C7A04D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2FA17D-D76F-B164-9D41-BD71149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88212C6-5664-247F-838F-AC3BCA8B198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스크린에서 만든 하단 내비게이션을 선택 → </a:t>
            </a:r>
            <a:r>
              <a:rPr kumimoji="0" lang="en-US" altLang="ko-KR" dirty="0"/>
              <a:t>[Ctrl]+[X]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잘라냄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</a:t>
            </a:r>
            <a:r>
              <a:rPr kumimoji="0" lang="en-US" altLang="ko-KR" dirty="0"/>
              <a:t>[Ctrl]+[V]</a:t>
            </a:r>
            <a:r>
              <a:rPr kumimoji="0" lang="ko-KR" altLang="en-US" dirty="0"/>
              <a:t>로 </a:t>
            </a:r>
            <a:r>
              <a:rPr kumimoji="0" lang="ko-KR" altLang="en-US" dirty="0" err="1"/>
              <a:t>붙여넣음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0759D-5217-4A03-1310-AF09822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82626" cy="24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0E13-0A8D-4F37-A53C-6787FADF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1AC89F-625A-7099-0EC4-10225F15F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3ADD27-80AA-CA05-D407-B74949EC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84DA770-4D1C-E322-B465-7FD9B4DE279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프레임의 색상을 ‘</a:t>
            </a:r>
            <a:r>
              <a:rPr kumimoji="0" lang="en-US" altLang="ko-KR" dirty="0"/>
              <a:t>#8A8A8A’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F1B83B-E084-C277-AEC6-7F86FC75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6" y="2636912"/>
            <a:ext cx="5981281" cy="3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3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CC009-02AD-851A-A41E-8EBEF28A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B338F-BDBE-44BA-DF75-A9E72D459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6D4CE-FEF1-C099-885E-853D418C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4C9B30-7C1C-139A-B25D-9C59FB66638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내비게이션의 컨테이너를 선택 → 색상을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09AD8-6BF2-BFFC-67D6-D8318333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3880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7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4753-31E3-7771-1F2F-602EA18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1F21E5-BE3C-AD51-E214-CF0AE98241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ED8F6F-ABCA-502E-94C8-B853C4D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7C2F32-3988-CFCA-04A3-2856C4A0790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복제 → 컨테이너의 높이를 ‘</a:t>
            </a:r>
            <a:r>
              <a:rPr kumimoji="0" lang="en-US" altLang="ko-KR" dirty="0"/>
              <a:t>64’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B9310-CA24-FA64-7B30-B8D1DA87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6261"/>
            <a:ext cx="5896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40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5E2-DB8A-8702-B9EF-11AAB84B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1D524E3-59EF-E5A3-AED7-866222C27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2D6DC-A78C-97B4-0676-C0D583C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9D949E9-DA32-244D-E8C1-E975BCBB25A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하단에 아이콘에 맞는 레이블을 입력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문자의 크기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label’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Small’ </a:t>
            </a:r>
          </a:p>
          <a:p>
            <a:pPr lvl="2"/>
            <a:r>
              <a:rPr kumimoji="0" lang="ko-KR" altLang="en-US" dirty="0"/>
              <a:t>문자의 색상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Secondary’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CBD06-3B88-EE63-2C79-D4F5ACC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7272809" cy="19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03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FC831-3120-199F-B422-921C3357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C52C58-3E20-406E-2003-4B8CB5BBB3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53ECF-6DF5-E73E-8EAA-36B8571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A359ADB-86AE-8D67-F50D-D3C4D2DF0E5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레이블이 있는 하단 내비게이션을 복제하여 컨테이너의 높이를 ‘</a:t>
            </a:r>
            <a:r>
              <a:rPr kumimoji="0" lang="en-US" altLang="ko-KR" dirty="0"/>
              <a:t>72’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아이콘과 레이블의 상하 간격을 조절함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D5D98-69A3-72DE-8242-AFC6C326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764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867E-F40C-01BE-35C7-5D6F22F8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FD763DB-86FE-38E4-A545-F10FBFCCA3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상단 앱 바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C733E1-9F3C-1249-A58D-CC2568E5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1785-1F70-B5BC-ED8A-C1AC01A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3" y="2258267"/>
            <a:ext cx="3780420" cy="4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63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285B-3097-D1F8-07B3-0C28F001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F926E4-1446-5CE0-B270-8F017ECDB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30D413-8F57-3B8E-F49D-E1D73A70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FE53012-2947-6F71-CA29-09F85B03E7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컴포넌트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각각 선택 → </a:t>
            </a:r>
            <a:r>
              <a:rPr kumimoji="0" lang="en-US" altLang="ko-KR" dirty="0"/>
              <a:t>[Ctrl]+[G]</a:t>
            </a:r>
            <a:r>
              <a:rPr kumimoji="0" lang="ko-KR" altLang="en-US" dirty="0"/>
              <a:t>를 눌러 그룹화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하단 내비게이션을 모두 선택 → </a:t>
            </a:r>
            <a:r>
              <a:rPr kumimoji="0" lang="en-US" altLang="ko-KR" dirty="0"/>
              <a:t>[Create multiple components]</a:t>
            </a:r>
            <a:r>
              <a:rPr kumimoji="0" lang="ko-KR" altLang="en-US" dirty="0"/>
              <a:t>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8E32B6-0EBC-C740-5661-41E0686D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472608" cy="32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1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B619-71E2-DBB7-B015-02DB23C1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984CD5-2190-AC27-11C3-4D1ADB3983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9E047-FB6D-63E7-8BE4-C47F113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1B18583-734F-1509-0DBC-E138E864875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컴포넌트 이름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크기별로 하단 내비게이션 컴포넌트의 이름을 변경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02896-38B9-0F80-4026-16F09519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24051"/>
            <a:ext cx="3681471" cy="2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1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9AE9-FAA9-3B9C-7981-76E0C338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7C10CC-BF83-E4FE-6758-1C8EFC2DC0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8AC89-58DB-EBA5-1CC8-E17DBBB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26C9135-77B6-07DA-506F-DFCC4C77DA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모드로 전환하기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토큰을 열어 </a:t>
            </a:r>
            <a:r>
              <a:rPr kumimoji="0" lang="en-US" altLang="ko-KR" dirty="0"/>
              <a:t>[Dark] </a:t>
            </a:r>
            <a:r>
              <a:rPr kumimoji="0" lang="ko-KR" altLang="en-US" dirty="0"/>
              <a:t>모드를 켜 보면 하단 내비게이션의 색상이 변경됨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BB716-D3A2-F250-1F70-BF4AC05B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7793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0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8A1-EEA2-C568-53D5-63923813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50DAB3-B321-FE9E-2FBC-6766E50953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CA7FC2-EDF8-F471-417B-666D2A3D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098512-FA82-0A97-0F7E-0F6B17E985F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하단 내비게이션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 하단 내비게이션을 </a:t>
            </a:r>
            <a:r>
              <a:rPr kumimoji="0" lang="en-US" altLang="ko-KR" dirty="0"/>
              <a:t>[Assets]</a:t>
            </a:r>
            <a:r>
              <a:rPr kumimoji="0" lang="ko-KR" altLang="en-US" dirty="0"/>
              <a:t>에서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배치함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DE25C-8598-1A72-123C-B60CA816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392488" cy="3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7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7823-B7F1-6CD0-51BA-F0C9B439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F7253F-8438-7F24-9E3B-64B2515B3A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321334-B69D-2706-73F9-1D9BAD1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65B412A-E5A3-8F00-882D-07D998BA3A6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내비게이션 크기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내비게이션이 선택된 상태로 우측 ‘</a:t>
            </a:r>
            <a:r>
              <a:rPr kumimoji="0" lang="en-US" altLang="ko-KR" dirty="0"/>
              <a:t>Swap instance’</a:t>
            </a:r>
            <a:r>
              <a:rPr kumimoji="0" lang="ko-KR" altLang="en-US" dirty="0"/>
              <a:t>를 옵션으로 크기 변경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B4366-17E0-9ED0-C370-7D932DD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192688" cy="35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622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489E-BA87-49EE-FB69-592006BA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CE637E-8AAA-7D0B-0869-0F5577DB4A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화면에서 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크기로 사각형을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91D507-0DF4-278B-E164-5B0A68D2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4E21E-1632-6D8C-A7CE-96709CD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032448" cy="3318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ABE3A0-31E6-64CD-FE16-E54B94CE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780928"/>
            <a:ext cx="192261" cy="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59B7-91A7-FB2F-9804-03A58004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4B776-55A2-8DE6-40DD-2B06DFA34E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화면으로 드래그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 [Insert instance]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88DC27-2A68-DCDD-398F-69531DA1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DE721-816E-56A2-62B7-7830F8BD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04895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6CC5-DDD0-EC9E-AD30-8DDADF2D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C871446-D77A-8CD0-00BA-4AC5CA76C5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사각형의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상하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둔 위치에 아이콘을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0A898-E774-EFDF-EB3C-97907033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95F90-5E7C-BD97-7D78-486D6BF1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0" y="3068959"/>
            <a:ext cx="3944363" cy="331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59537-39B7-FF6F-0DA4-7C981C45A0D2}"/>
              </a:ext>
            </a:extLst>
          </p:cNvPr>
          <p:cNvSpPr txBox="1"/>
          <p:nvPr/>
        </p:nvSpPr>
        <p:spPr>
          <a:xfrm>
            <a:off x="5220072" y="486916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오브젝트를 선택하고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[Alt]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채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 오브젝트로 마우스를 가져가면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 간의 간격을 확인할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225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E99D-A8B0-D69D-87E4-80179D1F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F90908-298E-7806-2DDB-018741FE4C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스타일로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Large’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화살표 아이콘 옆에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간격을 두고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CE98D1-BB00-EA54-39BA-A75FD005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A3678-58CF-0E4C-71FD-BF76DA1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47685" cy="247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DE380-5E42-E7E1-5A5E-D058C9C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90" y="2718447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01B815-38F7-3E11-1191-CC1142E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478221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2A21-7477-2179-038D-2143F1D7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2E2421-69B8-E977-AA21-2BF5308F1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문자를 모두 드래그 하여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77E8-1073-CCD9-88D1-4BA788DA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7F028-1161-0650-F1CE-A68037E0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6833803" cy="2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디자인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상단 앱 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하단 내비게이션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3860-8BB3-A608-56E4-47F6C79A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4FCF06-1CCE-D66D-10AE-E62A1629EF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방금 만든 그룹을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주소가 있는 프레임으로 옮김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F0A90-1E99-5946-1728-3056E731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9225C-BA0C-2F85-775F-D3069959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5453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CEA1-17AB-E2DD-3D84-F8890D62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FC5AEA-D1B6-6802-F399-6D8B868AA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내부를 더블클릭 → 사각형을 선택한 후 높이를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DD620-C0EB-F0D1-F049-85E90157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670C0-5E30-37E3-7727-7ACD2E2B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339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05A18-2377-ED2E-B8D2-A370DB7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1E7143-D544-EB2A-20FF-F01B825F34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더블클릭 → 문자 내부를 선택 → ‘강남구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서초동’으로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 내용을 변경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변경한 문자는 그림과 같이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하단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둔 위치로 이동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2C2A00-4509-5172-0A36-CCC342C3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F12E4-3DD0-756A-D226-98DA91E2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6" y="3440487"/>
            <a:ext cx="4215962" cy="32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A279-4BF4-1B69-DF04-CD242E37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AB570C-562E-5413-BF2A-666FDFAEF5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Switch down’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주소 옆에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82F67E-7B29-EBBA-DE16-9CD2FE7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56426-E45A-63CB-3182-CD45FA19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19" y="3068960"/>
            <a:ext cx="655447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883-A890-C43C-BDFA-A2EFA400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686E1D-0717-3D88-5E34-09A3A2F1CC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이름을 그룹 레이어로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옮김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532C6E-7672-0D11-3A3F-989D056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1A4E4-0A31-8F48-6789-F95C07F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7272808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6712-4C66-7A9B-8AD7-97D7C43D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F052A1-83AE-D9D2-C923-21CE328614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처음 만든 ‘로그인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복제하여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0C1FC1-4012-F995-403C-A28B99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4FE7-0D4F-CF2F-05AA-709CB67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402096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0676-2B0C-ACCD-7269-63B65A9A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8302-2B58-24AE-55F2-86E5A53E2E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두 개를 와이어프레임과 같이 배치 → 아이콘이 그룹에 속하도록 레이어를 이동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BD41E5-B80B-0063-3A62-8F6FC140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F2AD5-F8EF-C87E-E696-2E553B3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53218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40B0-1BB7-352F-9A04-8E91A978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236F96C-7EEF-E852-05E1-B6EA7936A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 구성의 ‘주소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와이어프레임에 맞게 아이콘을 삭제 → 문자 내용을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D95B1-6589-9804-5F8D-CB1E057D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91FE2-E6AA-165C-167B-064905E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615259" cy="2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4671-7478-236B-08AE-2824C268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6D166C7-4AE2-DAD7-DB38-E471688EC2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그룹 내부를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우측의 아이콘 두 개를 삭제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C50AF-1EE5-17B9-5160-D36B8BD4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F3B1C-0573-15F7-A91C-FFC80977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30390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C469-7428-B75E-399D-0DC443F0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341BDF-9889-17EE-8AAF-512C991384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복제해 리뷰 프레임으로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0AC89-793B-4622-1E89-F8DCAA98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DDDCE-0D66-C7DA-0BC0-1D8EE17F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22" y="3068960"/>
            <a:ext cx="3828926" cy="34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테이블링 앱 서비스의 주요 컴포넌트를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 앱 바의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내비게이션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CD47-2901-B496-8A44-9BB5DA81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6A109C-C2C2-115B-F999-F4AC75F30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bookmark’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우측 인스턴스 리스트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2B8341-324A-C843-D52B-E2C22BB3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3E3EC-3D17-593E-B922-CE85E2A5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80928"/>
            <a:ext cx="219106" cy="22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A6FEB-EBF0-AE51-5786-876B6A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4248472" cy="3178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091A9-0A35-4F69-A167-AE374917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08" y="3370253"/>
            <a:ext cx="2978998" cy="2866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52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D253-B34E-4E13-1A32-A331DD7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D190E6-3ABC-449C-0771-C76F432C93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리뷰’로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5D0438-7515-6BE2-0104-ABB3F69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A1E69-F8B9-5AD4-1A5F-1B3A752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9" y="3068960"/>
            <a:ext cx="6211724" cy="33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BF85-58C7-3AD3-7E86-5792F6F4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CD623-80EE-8BA3-6CAA-9C474E98E8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문자만 남기고 모두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왼쪽에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여백을 두고 배치하고 ‘나의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83DF1C-C505-766F-1468-2A6BF1DE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D9D21-B806-DD6B-7D9D-838EBFCA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6459446" cy="31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B093-03C3-3101-987D-A8A971D4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CD50575-BBC9-22D2-81C9-39DB3CA83D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잘라내기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Key Screen’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프레임에서 전체 화면을 드래그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화면에서 잘라내기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72D1F-E2C2-8C04-172E-5B25E329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68152-F48A-07E1-E64C-A72FC18D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824536" cy="34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1D80-AE3E-7E82-8A03-C18F19C7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454460-729C-FBCE-87D4-222E0FF72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 App Bar’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34079D-9D55-0E64-7157-68012F3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2B4E7-2134-8317-8F5C-2AA2B773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8" y="3140968"/>
            <a:ext cx="74495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5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0B3-5232-37A9-2FC4-68E5B281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E337E9-2152-C5A1-C1F9-D0F7F043FF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25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왼쪽 정렬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[Distribute vertical spacing](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0F94C7-85E0-1FC0-073E-9D2C53EC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6CE20-9930-1EFD-5271-AA47956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98646" cy="3505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6DE15-5439-15C9-28EA-AEECF102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80928"/>
            <a:ext cx="246359" cy="212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E6662-D3A7-E84C-963A-970F11A3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780928"/>
            <a:ext cx="216024" cy="2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9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F631-2005-280F-895E-9B376548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E3FCB-459F-E219-42C1-01B672DF74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그룹과 그룹 사이로 마우스를 가져가 위아래로 드래그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‘1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, ‘2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 앱 바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정리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DA40F-9433-5DB3-D054-9709A89E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F2373-77A0-F94D-E5DC-8E869072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4797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1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E140-0EB8-CD02-1A83-D08BB683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924CC6-1A91-AC72-4258-0E6BEB7C8F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그룹을 해제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0EF58D-155E-4831-AD4F-00BF3401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58F7E-6596-1783-14DD-8165C7F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397799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4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B5F3F-7880-4C03-DB04-D83DF62A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CF9CE4-AED4-AE9A-9A26-380ED955A2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왼쪽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‘리뷰’ 문자를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   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C80D95-EE66-DC16-F518-5055CC4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B696C-97E2-8A94-DBDD-31619840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53921" cy="2520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054A88-AE5E-E5BD-0FFF-3A4F3680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3807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8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C40E-EF24-473C-7CEC-0088BE20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82CB281-43C0-4A45-06B3-CD94A9FBE4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둠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37169-046B-C8AA-6DD8-E982584C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2E62E0-04AC-9841-0FE5-9C6DB20B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디자인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컴포넌트 구성의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실습 소개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A3FF-DBEA-B3EF-2EB9-BD351E1A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A42A49-B9FB-7AA8-6BC5-751935979D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우측의 아이콘 두 개를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6DBD-E84D-E535-BD60-A8F4059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D98A9-2577-48DD-1539-A0F7A233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9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096E-FB49-5E7F-3DDD-D2D9F3B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379411-3D3B-EB87-B89B-469B7362B6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아이콘의 위치는 늘 컨테이너의 좌측에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간격을 두고 배치되어야 함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Right’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9E675-6669-5702-D45D-7801DA8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94A4B-F36B-429D-5FA9-D606C170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728764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0BB3-AF25-D852-53DF-78E1B847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A0571-3366-533C-0878-D4FFE30CD6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아이콘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오토레이아웃이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적용된 아이콘 한 개를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38E30-F7C8-40EA-22E9-605370C3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FC1CF-7F35-91A8-3F15-D500F014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356992"/>
            <a:ext cx="7056784" cy="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031A-BC18-D09A-F008-45AB9D1B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E7497-117D-72B2-4027-0C92F9D1C8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976664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1’</a:t>
            </a:r>
            <a:r>
              <a:rPr kumimoji="0" lang="ko-KR" altLang="en-US" dirty="0"/>
              <a:t>과 ‘</a:t>
            </a:r>
            <a:r>
              <a:rPr kumimoji="0" lang="en-US" altLang="ko-KR" dirty="0"/>
              <a:t>Frame 2’</a:t>
            </a:r>
            <a:r>
              <a:rPr kumimoji="0" lang="ko-KR" altLang="en-US" dirty="0"/>
              <a:t>를 함께 선택 →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 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‘Frame 3’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[Frame] </a:t>
            </a:r>
            <a:r>
              <a:rPr kumimoji="0" lang="ko-KR" altLang="en-US" dirty="0"/>
              <a:t>메뉴 </a:t>
            </a:r>
            <a:r>
              <a:rPr kumimoji="0" lang="en-US" altLang="ko-KR" dirty="0"/>
              <a:t>:</a:t>
            </a:r>
            <a:r>
              <a:rPr kumimoji="0" lang="ko-KR" altLang="en-US" dirty="0"/>
              <a:t> 좌우 옵션 </a:t>
            </a:r>
            <a:r>
              <a:rPr kumimoji="0" lang="en-US" altLang="ko-KR" dirty="0"/>
              <a:t>[Fixed]</a:t>
            </a:r>
          </a:p>
          <a:p>
            <a:pPr lvl="2">
              <a:defRPr/>
            </a:pPr>
            <a:r>
              <a:rPr kumimoji="0" lang="en-US" altLang="ko-KR" dirty="0"/>
              <a:t>[Auto layout] </a:t>
            </a:r>
            <a:r>
              <a:rPr kumimoji="0" lang="ko-KR" altLang="en-US" dirty="0"/>
              <a:t>메뉴의 좌우 간격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Auto’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[Constraints] </a:t>
            </a:r>
            <a:r>
              <a:rPr kumimoji="0" lang="ko-KR" altLang="en-US" dirty="0"/>
              <a:t>옵션 </a:t>
            </a:r>
            <a:r>
              <a:rPr kumimoji="0" lang="en-US" altLang="ko-KR" dirty="0"/>
              <a:t>:</a:t>
            </a:r>
            <a:r>
              <a:rPr kumimoji="0" lang="ko-KR" altLang="en-US" dirty="0"/>
              <a:t> 모두 ‘</a:t>
            </a:r>
            <a:r>
              <a:rPr kumimoji="0" lang="en-US" altLang="ko-KR" dirty="0"/>
              <a:t>Center’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258BA1-1F7E-011E-032B-C22854C8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BE33D-C3F0-5273-14BE-30DE33BD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581128"/>
            <a:ext cx="4968552" cy="130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4BBC2-695A-7A49-047C-03A8C4A4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00808"/>
            <a:ext cx="188350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EE1D-5892-5D4D-A386-1CF7DE25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301136-F2A7-FB82-05EF-BE2B8080D4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3’</a:t>
            </a:r>
            <a:r>
              <a:rPr kumimoji="0" lang="ko-KR" altLang="en-US" dirty="0"/>
              <a:t>과 컨테이너를 함께 선택하고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오토레이아웃을</a:t>
            </a:r>
            <a:r>
              <a:rPr kumimoji="0" lang="ko-KR" altLang="en-US" dirty="0"/>
              <a:t> 적용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화면 상단의 </a:t>
            </a:r>
            <a:r>
              <a:rPr kumimoji="0" lang="en-US" altLang="ko-KR" dirty="0"/>
              <a:t>[Create Component](   )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43A6C7-A601-B129-A3F3-36508237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93F6-E20A-E2D6-7276-9D66B09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616624" cy="307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2136A-39A2-7C4E-1780-0BE1E0D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212976"/>
            <a:ext cx="216024" cy="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AE2B-5506-C16B-C0C2-6D452621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D92A27-E4F0-9098-B600-EF589A2CD7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등록된 컴포넌트의 이름을 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DD53A-551D-DA1C-4E65-10524A4E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03EF9-EA2A-DDD3-40DA-D949F83C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1"/>
            <a:ext cx="7056784" cy="2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AA45-D37A-1441-FAE7-2DA0CB4B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6821E1-322C-7A22-BD6D-47B71D0F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패널에서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16B470-340C-89D1-2D51-16C695D1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65044-0838-79DF-EF11-DF357026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077963" cy="288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DDC25-AFC0-0FA8-B9F1-C09AEC2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16CE-3B79-8AE4-B8E9-85D22F9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068099-6D8D-337F-FED6-06684ABDCB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[Boolean] </a:t>
            </a:r>
            <a:r>
              <a:rPr kumimoji="0" lang="ko-KR" altLang="en-US" dirty="0"/>
              <a:t>옵션 창에서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Back’</a:t>
            </a:r>
            <a:r>
              <a:rPr kumimoji="0" lang="ko-KR" altLang="en-US" dirty="0"/>
              <a:t>으로 입력 → </a:t>
            </a:r>
            <a:r>
              <a:rPr kumimoji="0" lang="en-US" altLang="ko-KR" dirty="0"/>
              <a:t>[Create property]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06AE-8B96-A610-6DB8-71D530B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CBCD7-6084-88DE-08C7-E93ED12E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755891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7C8A1-CB9C-A5E7-B018-BF6FAA22D7E5}"/>
              </a:ext>
            </a:extLst>
          </p:cNvPr>
          <p:cNvSpPr txBox="1"/>
          <p:nvPr/>
        </p:nvSpPr>
        <p:spPr>
          <a:xfrm>
            <a:off x="1187624" y="4797152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[Name]</a:t>
            </a:r>
            <a:r>
              <a:rPr lang="ko-KR" altLang="en-US" sz="1400" dirty="0">
                <a:latin typeface="+mn-ea"/>
                <a:ea typeface="+mn-ea"/>
              </a:rPr>
              <a:t>은 지칭할 이름을 작성한다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[Boolean]</a:t>
            </a:r>
            <a:r>
              <a:rPr lang="ko-KR" altLang="en-US" sz="1400" dirty="0">
                <a:latin typeface="+mn-ea"/>
                <a:ea typeface="+mn-ea"/>
              </a:rPr>
              <a:t>은 ‘</a:t>
            </a:r>
            <a:r>
              <a:rPr lang="en-US" altLang="ko-KR" sz="1400" dirty="0">
                <a:latin typeface="+mn-ea"/>
                <a:ea typeface="+mn-ea"/>
              </a:rPr>
              <a:t>True’ </a:t>
            </a:r>
            <a:r>
              <a:rPr lang="ko-KR" altLang="en-US" sz="1400" dirty="0">
                <a:latin typeface="+mn-ea"/>
                <a:ea typeface="+mn-ea"/>
              </a:rPr>
              <a:t>또는 ‘</a:t>
            </a:r>
            <a:r>
              <a:rPr lang="en-US" altLang="ko-KR" sz="1400" dirty="0">
                <a:latin typeface="+mn-ea"/>
                <a:ea typeface="+mn-ea"/>
              </a:rPr>
              <a:t>False’ </a:t>
            </a:r>
            <a:r>
              <a:rPr lang="ko-KR" altLang="en-US" sz="1400" dirty="0">
                <a:latin typeface="+mn-ea"/>
                <a:ea typeface="+mn-ea"/>
              </a:rPr>
              <a:t>값을 가지며 값을 변경할 수는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3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66C1-CBEE-ED93-5F01-7A897F35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A61FE-0070-A139-43A4-4E424E487D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 좌측의 아이콘을 선택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클릭하고 </a:t>
            </a:r>
            <a:r>
              <a:rPr kumimoji="0" lang="en-US" altLang="ko-KR" dirty="0"/>
              <a:t>[Back]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D4F236-3BA0-7D19-84EF-E70C72E8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D5762-5D61-8C70-9479-D9C85A06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1" y="3501008"/>
            <a:ext cx="7827343" cy="2304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2F3B1-3311-1E02-1095-59AECCBC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40968"/>
            <a:ext cx="323742" cy="293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53991-6CF4-467E-8513-640719F7CE37}"/>
              </a:ext>
            </a:extLst>
          </p:cNvPr>
          <p:cNvSpPr txBox="1"/>
          <p:nvPr/>
        </p:nvSpPr>
        <p:spPr>
          <a:xfrm>
            <a:off x="1245038" y="302879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“</a:t>
            </a:r>
            <a:r>
              <a:rPr lang="ko-KR" altLang="en-US" sz="1050" dirty="0">
                <a:solidFill>
                  <a:srgbClr val="FF0000"/>
                </a:solidFill>
              </a:rPr>
              <a:t>외형</a:t>
            </a:r>
            <a:r>
              <a:rPr lang="en-US" altLang="ko-KR" sz="1050" dirty="0">
                <a:solidFill>
                  <a:srgbClr val="FF0000"/>
                </a:solidFill>
              </a:rPr>
              <a:t>”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D1CE6D-2B5E-486A-B724-5B4D5198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717" y="5084829"/>
            <a:ext cx="2782565" cy="830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412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BA6-6D39-8DDA-2DE3-4A7A808F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F31E9F-E947-6D3C-B7B9-6F6C8FCC68C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[Text]</a:t>
            </a:r>
            <a:r>
              <a:rPr kumimoji="0" lang="ko-KR" altLang="en-US" dirty="0"/>
              <a:t>를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959B5F-F8E6-CF07-68B7-DED173C4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3B83B-8AED-54DC-582C-8BB6020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128792" cy="24865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006096-DBDE-49AE-1B7C-9F7909A6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r>
              <a:rPr lang="ko-KR" altLang="en-US" b="1" dirty="0"/>
              <a:t>디자인 시스템의 핵심 요소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2"/>
            <a:r>
              <a:rPr lang="ko-KR" altLang="en-US" dirty="0"/>
              <a:t>컴포넌트는 종류가 많고 다양한 방법으로 변형되고 조합하여 사용함 → 모든 구성 요소를 다 제작하고 배열하기는 쉽지 않음</a:t>
            </a:r>
            <a:endParaRPr lang="en-US" altLang="ko-KR" dirty="0"/>
          </a:p>
          <a:p>
            <a:pPr lvl="2"/>
            <a:r>
              <a:rPr lang="ko-KR" altLang="en-US" dirty="0"/>
              <a:t>따라서 컴포넌트를 구성하려면 제품이나 서비스의 와이어프레임을 키 스크린으로 구성하여 각 페이지에서 사용한 컴포넌트를 추출해야 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프로젝트 초기에는 모든 페이지를 키 스크린으로 구성하지 않음</a:t>
            </a:r>
            <a:endParaRPr lang="en-US" altLang="ko-KR" dirty="0"/>
          </a:p>
          <a:p>
            <a:pPr lvl="2"/>
            <a:r>
              <a:rPr lang="ko-KR" altLang="en-US" dirty="0"/>
              <a:t>따라서 ‘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</a:t>
            </a:r>
            <a:r>
              <a:rPr lang="ko-KR" altLang="en-US" dirty="0" err="1"/>
              <a:t>가이드’의</a:t>
            </a:r>
            <a:r>
              <a:rPr lang="ko-KR" altLang="en-US" dirty="0"/>
              <a:t> 컴포넌트를 참고하여 대표적으로 많이 사용하는 요소를 추출하고 빈 페이지를 미리 구성해 놓을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A7D-8B63-014C-7874-EBECF5F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C10D0A-5FAC-87C3-987A-55E06CBAF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[Text] </a:t>
            </a:r>
            <a:r>
              <a:rPr kumimoji="0" lang="ko-KR" altLang="en-US" dirty="0"/>
              <a:t>옵션 창의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Label’</a:t>
            </a:r>
            <a:r>
              <a:rPr kumimoji="0" lang="ko-KR" altLang="en-US" dirty="0"/>
              <a:t>로 변경하고 </a:t>
            </a:r>
            <a:r>
              <a:rPr kumimoji="0" lang="en-US" altLang="ko-KR" dirty="0"/>
              <a:t>[Value] </a:t>
            </a:r>
            <a:r>
              <a:rPr kumimoji="0" lang="ko-KR" altLang="en-US" dirty="0"/>
              <a:t>값을 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로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A4BDC4-76A2-3BCA-2027-B1E50BA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5F32B-9D5C-EF61-740C-9DAA0FB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94035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C9D7-8A4F-D9B3-E406-FB76C6C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D76CB5-5029-253D-DD83-890CD0284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내부의 ‘리뷰’ 문자를 선택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 [Apply text property] (     )</a:t>
            </a:r>
            <a:r>
              <a:rPr kumimoji="0" lang="ko-KR" altLang="en-US" dirty="0"/>
              <a:t>를 클릭하여 </a:t>
            </a:r>
            <a:r>
              <a:rPr kumimoji="0" lang="en-US" altLang="ko-KR" dirty="0"/>
              <a:t>[Label]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F2D2BB-812D-B4E5-778B-434DFF48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74ACF-A669-FA9F-7A6A-2287EF76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645024"/>
            <a:ext cx="7128792" cy="2333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9BACD4-0EA7-9348-073F-0E7DF6B2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40968"/>
            <a:ext cx="323742" cy="293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B7DEAF-A6C4-47B2-91E8-43177FF2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694056"/>
            <a:ext cx="2853218" cy="967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972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CFE5-81ED-B459-6D0D-57CE6578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AF1D51-6B23-B8A9-EF75-4EB380DACD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</a:t>
            </a:r>
            <a:r>
              <a:rPr lang="ko-KR" altLang="en-US" dirty="0"/>
              <a:t>릭</a:t>
            </a:r>
            <a:endParaRPr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 → 각각 ‘</a:t>
            </a:r>
            <a:r>
              <a:rPr kumimoji="0" lang="en-US" altLang="ko-KR" dirty="0"/>
              <a:t>Icon_01’, ‘Icon_02’, ‘Icon_03’</a:t>
            </a:r>
            <a:r>
              <a:rPr kumimoji="0" lang="ko-KR" altLang="en-US" dirty="0"/>
              <a:t>으로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3907F0-7DB3-AEAD-6C3E-712CED5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7B1B-3574-0178-313C-2FD7E247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5517319" cy="2803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629FC9-FDA3-8405-6F4D-0F0AA2F8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8F3B-E4FF-1D68-E158-14A94206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8922AF-4695-A9C6-D706-7726B36489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</a:t>
            </a:r>
            <a:r>
              <a:rPr lang="ko-KR" altLang="en-US" dirty="0"/>
              <a:t> 내부의 </a:t>
            </a:r>
            <a:r>
              <a:rPr kumimoji="0" lang="ko-KR" altLang="en-US" dirty="0"/>
              <a:t>아이콘을 선택 → </a:t>
            </a: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 → 우측부터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0619EF-7F82-15AE-8F3E-59743F8E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4216-942D-22C6-B016-0D829E24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59116" cy="2076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5B0454-0F33-0425-8E37-A2615533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068960"/>
            <a:ext cx="244331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8B550-B5EC-D9B5-EBCB-0BA69B1A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1461D5-4A31-5835-EBFC-2E6651113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[Alt]</a:t>
            </a:r>
            <a:r>
              <a:rPr kumimoji="0" lang="ko-KR" altLang="en-US" dirty="0"/>
              <a:t>를 누른 채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인스턴스를 만듦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81D967-6E15-ECBE-CFB9-F0D13E10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0438C-0962-0547-3966-127CA075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96116" cy="3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18D9-C90B-12CA-34F8-30BB365B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930E-ACEE-45B5-646A-6BB9949D3F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[Back]</a:t>
            </a:r>
            <a:r>
              <a:rPr kumimoji="0" lang="ko-KR" altLang="en-US" dirty="0"/>
              <a:t>과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속성을 끔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[Label]</a:t>
            </a:r>
            <a:r>
              <a:rPr kumimoji="0" lang="ko-KR" altLang="en-US" dirty="0"/>
              <a:t>에 속성 값을 ‘나의 </a:t>
            </a:r>
            <a:r>
              <a:rPr kumimoji="0" lang="ko-KR" altLang="en-US" dirty="0" err="1"/>
              <a:t>예약’으로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B7797-E341-D96D-D64E-B4ACA783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FC7D3-D83F-B9A8-FCBD-3975688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12" y="3603561"/>
            <a:ext cx="6436079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AB5C-70F7-036E-7AA9-FA3BCD88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48563-D575-59C9-B964-D2DC787095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 또는 인스턴스를 복제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[Back] </a:t>
            </a:r>
            <a:r>
              <a:rPr kumimoji="0" lang="ko-KR" altLang="en-US" dirty="0"/>
              <a:t>옵션을 켜고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스페이스 바를 눌러 공백을 한 칸 줌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31D2C5-661E-F922-4E98-3339B7CC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569BD-415D-C9D1-E6B8-34891446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88466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33DD-A734-E414-628E-312BC421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791677-07B5-51B7-8490-6F3C7B79ED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속성만 꺼두고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‘</a:t>
            </a:r>
            <a:r>
              <a:rPr kumimoji="0" lang="ko-KR" altLang="en-US" dirty="0" err="1"/>
              <a:t>로그인’을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EF1C8-169D-AE3F-444F-32ECE324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C6EFF-97AE-DF13-5891-7A0DF403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1143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F09E-01D7-C91A-8984-8EC5F465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E6AEB-E986-D220-B8AC-816D3D665E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인스턴스를 생성하고 </a:t>
            </a:r>
            <a:r>
              <a:rPr kumimoji="0" lang="en-US" altLang="ko-KR" dirty="0"/>
              <a:t>[Back] </a:t>
            </a:r>
            <a:r>
              <a:rPr kumimoji="0" lang="ko-KR" altLang="en-US" dirty="0"/>
              <a:t>옵션과 </a:t>
            </a:r>
            <a:r>
              <a:rPr kumimoji="0" lang="en-US" altLang="ko-KR" dirty="0"/>
              <a:t>[Icon_01], [Icon_02]</a:t>
            </a:r>
            <a:r>
              <a:rPr kumimoji="0" lang="ko-KR" altLang="en-US" dirty="0"/>
              <a:t>의 옵션을 활성화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635250-10C7-7AF5-F3EB-6CC87EB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2DA6A-4FA1-72D3-6C2F-EB5DBC3A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39668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6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AFA0-0AFB-205F-B026-7A5DD618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55229F-017B-A8C3-4FBF-95F08D89AC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Search’ </a:t>
            </a:r>
            <a:r>
              <a:rPr kumimoji="0" lang="ko-KR" altLang="en-US" dirty="0"/>
              <a:t>아이콘을 선택 → 우측 ‘</a:t>
            </a:r>
            <a:r>
              <a:rPr kumimoji="0" lang="en-US" altLang="ko-KR" dirty="0"/>
              <a:t>Swap instance’ </a:t>
            </a:r>
            <a:r>
              <a:rPr kumimoji="0" lang="ko-KR" altLang="en-US" dirty="0"/>
              <a:t>옵션에서 ‘</a:t>
            </a:r>
            <a:r>
              <a:rPr kumimoji="0" lang="en-US" altLang="ko-KR" dirty="0"/>
              <a:t>Bookmark’ </a:t>
            </a:r>
            <a:r>
              <a:rPr kumimoji="0" lang="ko-KR" altLang="en-US" dirty="0"/>
              <a:t>아이콘을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7D77AE-8E44-FED7-848C-92E5E238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9548F-E556-B83F-80FC-AF5C8F8B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400600" cy="31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2C8-91E7-3A08-D8CD-3C274F97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935018-7CF8-A6C5-B408-D75C8DB940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E3A97-33F5-EE1D-27DF-77F13B6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FF0FB-E237-112D-AC2A-156BB02C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844824"/>
            <a:ext cx="711491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7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561-9DF0-FDF6-2632-040B92AC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D72CAB4-F8C4-335B-D5EF-D8D3E81A69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복제</a:t>
            </a:r>
            <a:r>
              <a:rPr lang="ko-KR" altLang="en-US" dirty="0"/>
              <a:t> →</a:t>
            </a:r>
            <a:r>
              <a:rPr kumimoji="0" lang="en-US" altLang="ko-KR" dirty="0"/>
              <a:t> </a:t>
            </a:r>
            <a:r>
              <a:rPr kumimoji="0" lang="ko-KR" altLang="en-US" dirty="0"/>
              <a:t>옵션은 </a:t>
            </a:r>
            <a:r>
              <a:rPr kumimoji="0" lang="en-US" altLang="ko-KR" dirty="0"/>
              <a:t>[Icon_03]</a:t>
            </a:r>
            <a:r>
              <a:rPr kumimoji="0" lang="ko-KR" altLang="en-US" dirty="0"/>
              <a:t>을 끄고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속성을 ‘</a:t>
            </a:r>
            <a:r>
              <a:rPr kumimoji="0" lang="ko-KR" altLang="en-US" dirty="0" err="1"/>
              <a:t>리뷰’로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836DA9-9681-E577-206D-B5EE2BB4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875CE-316F-301C-DD18-460362B3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84984"/>
            <a:ext cx="62038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6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F82D-82C5-5D3C-F823-9585984E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84DD83-966C-FCB6-9069-187FC818C2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키 스크린에서 가져온 상단 앱 바 유형들은 모두 삭제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컴포넌트와 인스턴스를 그림과 같이 정리한 후 각 인스턴스의 이름을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A8F26-4E3D-C51B-3902-E806C1E5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2B599-9A79-7444-DD98-47EF4985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74596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13546-10AF-E161-7C68-8337C634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EB2806-C173-AD53-8EA2-07F78F7CC5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 )</a:t>
            </a:r>
            <a:r>
              <a:rPr kumimoji="0" lang="ko-KR" altLang="en-US" dirty="0"/>
              <a:t>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색상을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Primary’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D30FE7-DDF6-15AA-679B-BBFC38F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5A877-A4F1-5B5A-CDAE-C3742FD4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8920"/>
            <a:ext cx="253696" cy="275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5F59B-32A3-CEED-14C7-C8A3ACD1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371040" cy="27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2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23D9-2EFE-CA06-4337-5AFDC7CC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2EEB011-4309-18E2-0F65-B9D404AE3E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화면 빈 곳에 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사각형을 하나 그리고 색상은 ‘</a:t>
            </a:r>
            <a:r>
              <a:rPr kumimoji="0" lang="en-US" altLang="ko-KR" dirty="0"/>
              <a:t>#FFFFFF’</a:t>
            </a:r>
            <a:r>
              <a:rPr kumimoji="0" lang="ko-KR" altLang="en-US" dirty="0"/>
              <a:t>으로 변경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사각형이 선택된 상태로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</a:t>
            </a:r>
            <a:r>
              <a:rPr kumimoji="0" lang="en-US" altLang="ko-KR" dirty="0"/>
              <a:t>[Libraries] </a:t>
            </a:r>
            <a:r>
              <a:rPr kumimoji="0" lang="ko-KR" altLang="en-US" dirty="0"/>
              <a:t>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입력 → </a:t>
            </a:r>
            <a:r>
              <a:rPr kumimoji="0" lang="en-US" altLang="ko-KR" dirty="0"/>
              <a:t>[Create style]</a:t>
            </a:r>
            <a:r>
              <a:rPr kumimoji="0" lang="ko-KR" altLang="en-US" dirty="0"/>
              <a:t>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4DD317-5B62-1716-57FE-4EBEE8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84544-D044-0ABA-AFEA-17913F06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140968"/>
            <a:ext cx="216024" cy="23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9B3A13-5C68-16F9-F049-3AF9D01F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05064"/>
            <a:ext cx="7020905" cy="26197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5E1505-A733-6B71-0D9A-B94BAD75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192261" cy="190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0B04B-0AA9-7FFA-801D-71186256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9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9D9A-3838-7709-AD4D-F4C52894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117CAD-BEB9-BC14-74DC-62461895EA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사각형의 색상을 ‘</a:t>
            </a:r>
            <a:r>
              <a:rPr kumimoji="0" lang="en-US" altLang="ko-KR" dirty="0"/>
              <a:t>#000000</a:t>
            </a:r>
            <a:r>
              <a:rPr kumimoji="0" lang="ko-KR" altLang="en-US" dirty="0"/>
              <a:t>으로’ 변경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실습 </a:t>
            </a:r>
            <a:r>
              <a:rPr kumimoji="0" lang="en-US" altLang="ko-KR" b="1" dirty="0">
                <a:solidFill>
                  <a:schemeClr val="accent6"/>
                </a:solidFill>
              </a:rPr>
              <a:t>10</a:t>
            </a:r>
            <a:r>
              <a:rPr kumimoji="0" lang="ko-KR" altLang="en-US" dirty="0"/>
              <a:t>과 같은 방법으로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0E7F5A-CABE-8AD8-A853-554D370A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F9CC-2EEB-4AE8-24EB-978DA42A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AE1C-E96D-BB53-C99B-93EEBE87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C173B5-66BA-6C54-8581-3D32358CCC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[Foundation] </a:t>
            </a:r>
            <a:r>
              <a:rPr kumimoji="0" lang="ko-KR" altLang="en-US" dirty="0"/>
              <a:t>페이지에서 ‘</a:t>
            </a:r>
            <a:r>
              <a:rPr kumimoji="0" lang="en-US" altLang="ko-KR" dirty="0"/>
              <a:t>Icon’ </a:t>
            </a:r>
            <a:r>
              <a:rPr kumimoji="0" lang="ko-KR" altLang="en-US" dirty="0"/>
              <a:t>프레임을 선택 → 화면의 모든 아이콘을 드래그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[Selection colors]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아이콘의 색상을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BDFB46-112F-7599-48A1-3C112F76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33121-3C8D-FB01-3B1A-ECE18DDF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253696" cy="275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CFE084-430B-243A-EFEF-1629578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048672" cy="31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1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1B23-E4BE-28C6-7EFF-DD519BC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3ED9C-5CE3-AAF5-1145-73499F595B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lang="ko-KR" altLang="en-US" dirty="0"/>
              <a:t>의</a:t>
            </a:r>
            <a:r>
              <a:rPr kumimoji="0" lang="ko-KR" altLang="en-US" dirty="0"/>
              <a:t> 컨테이너를 선택 → </a:t>
            </a:r>
            <a:r>
              <a:rPr kumimoji="0" lang="en-US" altLang="ko-KR" dirty="0"/>
              <a:t>[Selection colors]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07569-1363-0CA3-7E2A-D2632F7A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7121-01B6-6751-6CD3-AF495B3C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056784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7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A0FA-FA6C-0FDE-AC7C-42682D2E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1DB822-00C2-303E-4391-2D749B9FD0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컴포넌트와 인스턴스 속성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컴포넌트의 컨테이너 색상이 변하면 인스턴스의 색상도 자동으로 변함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59821-B800-17A3-6B2A-07CC236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65216-2894-249A-82E2-8F85FEB9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40161" cy="2376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C978F-B636-BC94-C1BC-E9C80407E25E}"/>
              </a:ext>
            </a:extLst>
          </p:cNvPr>
          <p:cNvSpPr txBox="1"/>
          <p:nvPr/>
        </p:nvSpPr>
        <p:spPr>
          <a:xfrm>
            <a:off x="1187624" y="52018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컴포넌트를 변경하면 인스턴스도 같이 변하지만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인스턴스를 변경하면 컴포넌트에는 영향을 미치지 않는다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37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09A0-5B64-2ED9-1F6C-84B767C7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1C714-2C13-DEC2-B314-0469FCD3B9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색상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Top 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프레임을 선택하고 프레임 색상을 짙은 회색으로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D4ED86-704A-49C8-2B23-B216C0C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4D316-71F2-A31D-06D7-6386BA2A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40968"/>
            <a:ext cx="4824536" cy="34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8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5546-53AB-1D23-D800-5F9D948C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805030-0D29-7A26-DDF7-1816631CEC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 색상을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토큰의</a:t>
            </a:r>
            <a:r>
              <a:rPr kumimoji="0" lang="en-US" altLang="ko-KR" dirty="0"/>
              <a:t> [Light] </a:t>
            </a:r>
            <a:r>
              <a:rPr kumimoji="0" lang="ko-KR" altLang="en-US" dirty="0"/>
              <a:t>모드를 선택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토큰 하단의 </a:t>
            </a:r>
            <a:r>
              <a:rPr kumimoji="0"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kumimoji="0" lang="en-US" altLang="ko-KR" dirty="0"/>
              <a:t>[Import Styles]</a:t>
            </a:r>
            <a:r>
              <a:rPr lang="ko-KR" altLang="en-US" dirty="0"/>
              <a:t> ▶ </a:t>
            </a:r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lang="ko-KR" altLang="en-US" dirty="0"/>
              <a:t>▶ </a:t>
            </a:r>
            <a:r>
              <a:rPr kumimoji="0" lang="en-US" altLang="ko-KR" dirty="0"/>
              <a:t>[Import]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8334E1-2E35-AA77-E35D-B530BCD5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D849D-EEF2-C95B-FEE3-9CAEF44A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5811906" cy="31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테이블링 앱 서비스 키 스크린 구성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31344-32C9-8CEB-4628-B9C8E87C285D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B26FDC-5A29-02B1-3E28-A5B0F08B1C5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9446AB-92FD-68DB-28D8-BD5015B8A3C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8C604-ECA0-AFAF-4BD0-8755B144B473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21E1F"/>
                </a:solidFill>
                <a:latin typeface="+mj-lt"/>
              </a:rPr>
              <a:t>https://bit.ly/3NWruoX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9B09A7-2952-E85E-DB4D-0783C15C48E5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170E4-E5C8-39F0-AEB8-A074EBD1084C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21E1F"/>
                </a:solidFill>
                <a:latin typeface="+mj-lt"/>
              </a:rPr>
              <a:t>https://bit.ly/3ROZPYj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9C32-2C91-2E3A-5E84-C9B027FA06B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9785C-D4D0-CC14-F5A6-1D67C6B5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4078956" cy="37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7F3E-15D7-82BE-ECBA-6BD8D25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8C4B46-901F-2553-C220-6AF02053E6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색상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와 ‘</a:t>
            </a:r>
            <a:r>
              <a:rPr kumimoji="0" lang="en-US" altLang="ko-KR" dirty="0"/>
              <a:t>Surface’ </a:t>
            </a:r>
            <a:r>
              <a:rPr kumimoji="0" lang="ko-KR" altLang="en-US" dirty="0"/>
              <a:t>옆의     를 클릭 → 하단의 </a:t>
            </a:r>
            <a:r>
              <a:rPr kumimoji="0" lang="en-US" altLang="ko-KR" dirty="0"/>
              <a:t>[Cancel] </a:t>
            </a:r>
            <a:r>
              <a:rPr kumimoji="0" lang="ko-KR" altLang="en-US" dirty="0"/>
              <a:t>버튼을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7BA84-8335-1F2F-ED9F-BFC08030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C8897-305C-D693-38A0-F5ED9F6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798295" cy="3520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4F1920-81CD-64E4-CE9E-CF12C1D7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0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A9FE-C237-E696-4EBC-91BF7DBC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32A3E1-8CC5-7496-E076-B7D6A9C466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[Dark] </a:t>
            </a:r>
            <a:r>
              <a:rPr kumimoji="0" lang="ko-KR" altLang="en-US" dirty="0"/>
              <a:t>모드를 선택한 후 </a:t>
            </a:r>
            <a:r>
              <a:rPr kumimoji="0" lang="en-US" altLang="ko-KR" dirty="0"/>
              <a:t>[Color] </a:t>
            </a:r>
            <a:r>
              <a:rPr kumimoji="0" lang="ko-KR" altLang="en-US" dirty="0"/>
              <a:t>항목 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{White}</a:t>
            </a:r>
            <a:r>
              <a:rPr kumimoji="0" lang="ko-KR" altLang="en-US" dirty="0"/>
              <a:t>로 지정하고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{Black}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178231-582B-2F2F-AD84-C5E1C7D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ECE5C-EEF5-B40D-9C5F-E5486FC2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6696744" cy="2577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29533-8489-002B-854B-058FB226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8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CF6B-F0D0-0D1B-A3ED-5FF42717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8F59CA-8BEF-4342-1AFE-46E91871DB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694FEB-B8B9-D1ED-2C02-776AE4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EFC06-185B-0A76-984C-4E0DB143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80928"/>
            <a:ext cx="50655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3FB0-4410-7859-D8A2-2BB7C617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057F4F-4B60-2CF8-8B02-F07B96CFAD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설정 → 상단 앱 바의 색상이 자동으로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해제하면 다시 원래의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72A2E-13D4-4C44-B335-F5B64D10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7AA0F-1241-0F33-ABB2-FB50D0A3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6624736" cy="2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5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13E9-83D1-6F0C-F929-B163D2A1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A028B-E762-12A2-FA24-6EE5C58E98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78755-540D-AE8D-60F0-646DDE14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920D6-E018-6C75-6D3F-F17952CFD6C6}"/>
              </a:ext>
            </a:extLst>
          </p:cNvPr>
          <p:cNvSpPr/>
          <p:nvPr/>
        </p:nvSpPr>
        <p:spPr>
          <a:xfrm>
            <a:off x="971600" y="1844824"/>
            <a:ext cx="7399346" cy="4752528"/>
          </a:xfrm>
          <a:prstGeom prst="rect">
            <a:avLst/>
          </a:prstGeom>
          <a:solidFill>
            <a:srgbClr val="F4EC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3F360B-02CB-2DBB-EFA2-103E7ED526C0}"/>
              </a:ext>
            </a:extLst>
          </p:cNvPr>
          <p:cNvSpPr/>
          <p:nvPr/>
        </p:nvSpPr>
        <p:spPr>
          <a:xfrm>
            <a:off x="971600" y="1844824"/>
            <a:ext cx="1795958" cy="48330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미리보기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838F3E-4045-09B6-C651-B716C4E8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88840"/>
            <a:ext cx="4608512" cy="45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1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BF9A-DE3B-C7D8-16A2-7D5BD621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59376A-CF0A-9A4D-9B04-2AA1FD5A4A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옆에 아이콘이 있는 그룹을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그룹을 해제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681E6-32B2-CBCF-ECC9-B55EAE3F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83B616-A0AB-7D4F-16B6-57968D58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272808" cy="1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8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D421-8AB0-B06E-013B-EB3B147F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C09E80-00C8-4B99-3926-4FBA7481C3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(▼)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함께 선택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고정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3AABB5-9E0A-5DEE-E8A2-C04CC1F5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8D801-9B52-4362-F3B8-3273A3B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53812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DB0B-A522-0A9E-A2A2-5DFB26F8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A2A660-5699-AC6A-F1A3-F1069D7469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바깥쪽의 컨테이너를 모두 선택 →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만듦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7546A-98FC-0DB8-2E69-5742F620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8518B-6842-FEA6-CD8A-ABFA0D18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08732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8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68BC-E503-B125-94C1-8A6E1D61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E57C0D4-75E8-3B3C-CB57-B6685AEA26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이름은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6EFEFE-8CED-2E24-57D1-2BB39152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A994C-AC9C-5FDC-4A5A-F00D1716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19348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42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63DD-DAFB-2869-52CA-AFC80907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D2D569-B496-B950-E064-4C4DCD0B86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CE188C-9A8F-E356-9D79-6590F7B8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47BB2-8FA0-2B3E-174C-B2F6D284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536110" cy="244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38041-5E99-B594-ADCB-A9B635B1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상단 앱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상단 앱 바 컴포넌트 구성 실습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AC39E-8729-FC40-406C-9B9A8235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89ABA8-2634-818E-96E4-D8CE0B6F30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AB784-7DAB-178F-C4CF-26BE7A2A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BBE1-6F26-DED8-8727-EBC61692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528392" cy="23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110A-2095-ED4D-F0A6-CDB5AF51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BA2AE0-C7B4-2E10-8F60-9B85965A03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주소 부분을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옵션에서 ‘강남구 서초동’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text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주소 부분이 지정된 값인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4AA36-A6FE-103A-A2A4-4BD9BB69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5B6E6-DB57-C19A-8955-4A7BBD66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630419" cy="2664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014EE6-454E-DDAF-B809-D9D4A57C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0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12DEF-D3AE-292B-2D30-9DC83ED1F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7EBE7-03C3-929F-6F03-F042617BF4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[Boolean]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옵션 창에서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146AF-5ADA-562F-181D-696FF7E1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B4C5F-14F7-F292-1652-6D03AF7E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18187"/>
            <a:ext cx="6048672" cy="2721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73734-D165-FD1E-D8F2-1F283C8F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4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A8B8-0F88-EBDF-1273-48CC1AAF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7A0242-8A79-BEC7-0EF6-70D931B03A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아이콘을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Boolean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1E0301-8BFF-3637-C9B7-D5BD1FD2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8A4ED-3C73-449A-F9AC-77A87A2E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021216" cy="1565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199E48-335E-BB12-BD34-E0C8ABD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1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12EB-9B79-6108-084D-49A5644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79AEA9-953A-03A4-C82C-92B00209D7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복제하여 인스턴스를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옵션을 비활성화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316D-1673-F0B8-899E-35B8A596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29AB9-F49C-10CB-7E74-E9C2E8FD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07792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6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4AA-8F86-8018-1B76-FDEF0832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18CB74-E733-4B4F-6B92-B187337826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‘강남구 서초동’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542691-F868-62C4-97F1-E274CF4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05DD8-98BF-7B84-D582-CB67800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95422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1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8108-D516-7D57-5520-EA8EFB8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1CDBC9-6B42-0F89-F0C2-5BB8D8A0FA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복제한 그룹들은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좌측에 배치하고 인스턴스를 우측에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이름을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adress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/wide/member’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C1D93F-EFF4-956C-2FE7-24E75DA3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21DA2-189D-3E3E-88E5-20032AF8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5064"/>
            <a:ext cx="7043610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E6A5-3C80-620A-F4D7-EED78088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2E9D59-DC2C-BC90-5D6C-26DCEB9EAD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컨테이너의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인스턴스의 색상도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A7A5C-8CE8-3C6F-23EA-4539E5BE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CD169-8351-91AF-AB8F-50FE9F59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6660232" cy="25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A89-16B0-7E6B-4955-E8C592ED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A18E1C-B8A0-03AD-A8A9-5D3867672D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선택하고 문자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EB65E1-0704-5250-2078-F9CC5C2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1C0E39-D515-BF81-5466-E9E7090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5864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0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03A7-110C-BC20-74EF-0549D9AD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C1CBF2-FF56-607C-E681-BCE63FD386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토큰을 실행시켜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상단 앱 바 모두 색상이 반전됨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9CFA65-7ECD-F27E-2CA0-AB246B29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AB817-CA68-30F7-18E3-8140F67F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904656" cy="3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D841-A6B5-D21E-FCAE-3A37793DD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78C808-FAFD-E076-AA7D-6FBF33745F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상단 앱 바의 이해</a:t>
            </a:r>
            <a:endParaRPr lang="en-US" altLang="ko-KR" dirty="0"/>
          </a:p>
          <a:p>
            <a:pPr lvl="2"/>
            <a:r>
              <a:rPr lang="ko-KR" altLang="en-US" dirty="0"/>
              <a:t>화면과 관련된 중심 콘텐츠를 제공 → 브랜딩</a:t>
            </a:r>
            <a:r>
              <a:rPr lang="en-US" altLang="ko-KR" dirty="0"/>
              <a:t>, </a:t>
            </a:r>
            <a:r>
              <a:rPr lang="ko-KR" altLang="en-US" dirty="0"/>
              <a:t>화면 제목</a:t>
            </a:r>
            <a:r>
              <a:rPr lang="en-US" altLang="ko-KR" dirty="0"/>
              <a:t>, </a:t>
            </a:r>
            <a:r>
              <a:rPr lang="ko-KR" altLang="en-US" dirty="0"/>
              <a:t>탐색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FED990-5798-7FA9-AF77-D57BEFFE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</p:spTree>
    <p:extLst>
      <p:ext uri="{BB962C8B-B14F-4D97-AF65-F5344CB8AC3E}">
        <p14:creationId xmlns:p14="http://schemas.microsoft.com/office/powerpoint/2010/main" val="1294429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F11B-E612-C20A-7921-F186C06A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389E94-BA25-9AED-5458-9DDE1CD2AC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완성된 인스턴스들을 복제하여 키 스크린의 위치에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44B6C-8C62-1F2D-582B-7E3FA4A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536F6-8077-7902-B07D-C21B9107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5232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구성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버튼의 이해</a:t>
            </a:r>
            <a:endParaRPr lang="en-US" altLang="ko-KR" dirty="0"/>
          </a:p>
          <a:p>
            <a:pPr lvl="2"/>
            <a:r>
              <a:rPr lang="ko-KR" altLang="en-US" dirty="0"/>
              <a:t>사용자가 수행한 작업을 전달하는 역할</a:t>
            </a:r>
            <a:endParaRPr lang="en-US" altLang="ko-KR" dirty="0"/>
          </a:p>
          <a:p>
            <a:pPr lvl="2"/>
            <a:r>
              <a:rPr lang="ko-KR" altLang="en-US" dirty="0"/>
              <a:t>대화상자나 </a:t>
            </a:r>
            <a:r>
              <a:rPr lang="ko-KR" altLang="en-US" dirty="0" err="1"/>
              <a:t>모달</a:t>
            </a:r>
            <a:r>
              <a:rPr lang="ko-KR" altLang="en-US" dirty="0"/>
              <a:t> 창 또는 양식 제출과 같은 곳에 배치함</a:t>
            </a:r>
            <a:endParaRPr lang="en-US" altLang="ko-KR" dirty="0"/>
          </a:p>
          <a:p>
            <a:pPr lvl="2"/>
            <a:r>
              <a:rPr lang="ko-KR" altLang="en-US" dirty="0"/>
              <a:t>문자로만 이루어진 버튼</a:t>
            </a:r>
            <a:r>
              <a:rPr lang="en-US" altLang="ko-KR" dirty="0"/>
              <a:t>, </a:t>
            </a:r>
            <a:r>
              <a:rPr lang="ko-KR" altLang="en-US" dirty="0"/>
              <a:t>윤곽선으로 이루어진 버튼</a:t>
            </a:r>
            <a:r>
              <a:rPr lang="en-US" altLang="ko-KR" dirty="0"/>
              <a:t>, </a:t>
            </a:r>
            <a:r>
              <a:rPr lang="ko-KR" altLang="en-US" dirty="0"/>
              <a:t>면의 색상이 포함된 버튼과 </a:t>
            </a:r>
            <a:r>
              <a:rPr lang="ko-KR" altLang="en-US" dirty="0" err="1"/>
              <a:t>토글</a:t>
            </a:r>
            <a:r>
              <a:rPr lang="ko-KR" altLang="en-US" dirty="0"/>
              <a:t> 버튼으로 구분할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F52F40-215A-64ED-F0BC-3699D2D7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348880"/>
            <a:ext cx="5472608" cy="3654497"/>
          </a:xfrm>
          <a:prstGeom prst="rect">
            <a:avLst/>
          </a:prstGeom>
          <a:ln>
            <a:solidFill>
              <a:srgbClr val="F4ECDF"/>
            </a:solidFill>
          </a:ln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29FE-01CE-1B76-DAE9-1558120C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2B8042-F73E-C8C0-6583-63C7B942E2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그리기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328’,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사각형을 하나 그림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3B014-57B5-8182-F27A-DA542F68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0EB9E-2139-7314-E8C1-5BC19A48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4258269" cy="3867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DD3F56-D39C-22EC-A276-A98F11BD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8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3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49F3-D7CD-C547-A2EC-FE81994E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7A564-EA14-FF6E-A2C3-CCF20012C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Medium’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EF21FE-8945-1B55-64D2-B8AF3B91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48B4-8299-EC22-B277-92E02409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984B7-CEE6-15CE-584E-62AD1809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636912"/>
            <a:ext cx="253696" cy="275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5BAFF1-033B-6F69-D11B-154A8EBE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548716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7D1F-7F87-AAD0-B2D9-01379279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5BA3E7-D8C0-A6F0-DCD3-DF45BCBE8F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문자가 선택된 상태로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변경한다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AF1154-4C80-364F-8C2A-23234F31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9EE4C-7F8B-29B7-AFBD-22AC7236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00799" cy="21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AB3D-EF2E-5297-CB5A-295958D6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C85592-933C-4871-EC88-4915DFCFB4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컨테이너의 가장자리 둥글기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설정하고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13DBF-302B-A465-1F56-39A4FF5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A74AB-743B-302A-710F-3D21D9D9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5328592" cy="30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2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67F4-D7C7-89C1-A5A4-B3BE4717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11078F5-D34C-CFBE-54DD-328B6CC1B6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BE96D5-8768-8C4A-3117-FF44429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A455F-B2E4-1CF6-B0A7-B5F87D1FA867}"/>
              </a:ext>
            </a:extLst>
          </p:cNvPr>
          <p:cNvSpPr txBox="1"/>
          <p:nvPr/>
        </p:nvSpPr>
        <p:spPr>
          <a:xfrm>
            <a:off x="1115616" y="162880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실습 </a:t>
            </a:r>
            <a:r>
              <a:rPr lang="en-US" altLang="ko-KR" sz="1400" dirty="0">
                <a:latin typeface="+mn-ea"/>
                <a:ea typeface="+mn-ea"/>
              </a:rPr>
              <a:t>03, 04</a:t>
            </a:r>
            <a:r>
              <a:rPr lang="ko-KR" altLang="en-US" sz="1400" dirty="0">
                <a:latin typeface="+mn-ea"/>
                <a:ea typeface="+mn-ea"/>
              </a:rPr>
              <a:t>의 과정을 토큰에서 해도 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en-US" altLang="ko-KR" sz="1400" b="1" dirty="0">
                <a:solidFill>
                  <a:srgbClr val="EF856D"/>
                </a:solidFill>
              </a:rPr>
              <a:t> 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A6AE5-C8F6-10E7-44E4-91CEF762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120680" cy="36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58ED-8072-A8D5-6DC2-6620C491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4822E05-5045-62B2-ACFA-1DC9B738E8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East’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인스턴스를 그림과 같이 문자 옆에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C13932-AE38-A498-87E9-AB952DF9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1F1F5-7C39-6CCD-94BD-691EA750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3718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12813</TotalTime>
  <Words>5351</Words>
  <Application>Microsoft Office PowerPoint</Application>
  <PresentationFormat>화면 슬라이드 쇼(4:3)</PresentationFormat>
  <Paragraphs>863</Paragraphs>
  <Slides>145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2" baseType="lpstr">
      <vt:lpstr>HY견고딕</vt:lpstr>
      <vt:lpstr>Noto Sans Symbols</vt:lpstr>
      <vt:lpstr>맑은 고딕</vt:lpstr>
      <vt:lpstr>Arial</vt:lpstr>
      <vt:lpstr>Verdana</vt:lpstr>
      <vt:lpstr>Wingdings</vt:lpstr>
      <vt:lpstr>Office 테마</vt:lpstr>
      <vt:lpstr>CHAPTER 08. 컴포넌트의 구성 I</vt:lpstr>
      <vt:lpstr>PowerPoint 프레젠테이션</vt:lpstr>
      <vt:lpstr>PowerPoint 프레젠테이션</vt:lpstr>
      <vt:lpstr>PowerPoint 프레젠테이션</vt:lpstr>
      <vt:lpstr>컴포넌트와 디자인 시스템</vt:lpstr>
      <vt:lpstr>컴포넌트와 디자인 시스템</vt:lpstr>
      <vt:lpstr>컴포넌트와 디자인 시스템</vt:lpstr>
      <vt:lpstr>PowerPoint 프레젠테이션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PowerPoint 프레젠테이션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PowerPoint 프레젠테이션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829</cp:revision>
  <dcterms:created xsi:type="dcterms:W3CDTF">2012-07-11T10:23:22Z</dcterms:created>
  <dcterms:modified xsi:type="dcterms:W3CDTF">2025-11-24T03:42:55Z</dcterms:modified>
</cp:coreProperties>
</file>